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 Bold" panose="020B0604020202020204" charset="0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DM Sans Bold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Bold" panose="020B0806030504020204" charset="0"/>
      <p:regular r:id="rId33"/>
    </p:embeddedFont>
    <p:embeddedFont>
      <p:font typeface="Open Sans Italic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2534" y="6933283"/>
            <a:ext cx="8312005" cy="50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2970">
                <a:solidFill>
                  <a:srgbClr val="000000"/>
                </a:solidFill>
                <a:latin typeface="DM Sans"/>
              </a:rPr>
              <a:t>Presented by: Nguyen Vo Thuy Hang</a:t>
            </a:r>
          </a:p>
        </p:txBody>
      </p:sp>
      <p:grpSp>
        <p:nvGrpSpPr>
          <p:cNvPr id="3" name="Group 3"/>
          <p:cNvGrpSpPr/>
          <p:nvPr/>
        </p:nvGrpSpPr>
        <p:grpSpPr>
          <a:xfrm rot="-1844908">
            <a:off x="12395032" y="1204893"/>
            <a:ext cx="7087456" cy="12470359"/>
            <a:chOff x="0" y="0"/>
            <a:chExt cx="660400" cy="1161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161972"/>
            </a:xfrm>
            <a:custGeom>
              <a:avLst/>
              <a:gdLst/>
              <a:ahLst/>
              <a:cxnLst/>
              <a:rect l="l" t="t" r="r" b="b"/>
              <a:pathLst>
                <a:path w="660400" h="116197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6258"/>
                  </a:cubicBezTo>
                  <a:lnTo>
                    <a:pt x="660400" y="1161972"/>
                  </a:lnTo>
                  <a:lnTo>
                    <a:pt x="0" y="1161972"/>
                  </a:lnTo>
                  <a:lnTo>
                    <a:pt x="0" y="33687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8425"/>
              <a:ext cx="660400" cy="1063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96859" y="1991036"/>
            <a:ext cx="6304927" cy="630492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500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808019" y="8563205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62534" y="2538976"/>
            <a:ext cx="8406488" cy="405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18"/>
              </a:lnSpc>
            </a:pPr>
            <a:r>
              <a:rPr lang="en-US" sz="8931">
                <a:solidFill>
                  <a:srgbClr val="2B1511"/>
                </a:solidFill>
                <a:latin typeface="Canva Sans Bold"/>
              </a:rPr>
              <a:t>CUSTOMER TRANSACTION ANALYSIS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146139" y="-572397"/>
            <a:ext cx="1144795" cy="114479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707776" y="230133"/>
            <a:ext cx="684529" cy="68452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7468" y="446970"/>
            <a:ext cx="7153063" cy="1163460"/>
            <a:chOff x="0" y="0"/>
            <a:chExt cx="1883934" cy="30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3934" cy="306426"/>
            </a:xfrm>
            <a:custGeom>
              <a:avLst/>
              <a:gdLst/>
              <a:ahLst/>
              <a:cxnLst/>
              <a:rect l="l" t="t" r="r" b="b"/>
              <a:pathLst>
                <a:path w="1883934" h="306426">
                  <a:moveTo>
                    <a:pt x="12988" y="0"/>
                  </a:moveTo>
                  <a:lnTo>
                    <a:pt x="1870947" y="0"/>
                  </a:lnTo>
                  <a:cubicBezTo>
                    <a:pt x="1878119" y="0"/>
                    <a:pt x="1883934" y="5815"/>
                    <a:pt x="1883934" y="12988"/>
                  </a:cubicBezTo>
                  <a:lnTo>
                    <a:pt x="1883934" y="293438"/>
                  </a:lnTo>
                  <a:cubicBezTo>
                    <a:pt x="1883934" y="296882"/>
                    <a:pt x="1882566" y="300186"/>
                    <a:pt x="1880130" y="302622"/>
                  </a:cubicBezTo>
                  <a:cubicBezTo>
                    <a:pt x="1877695" y="305057"/>
                    <a:pt x="1874391" y="306426"/>
                    <a:pt x="1870947" y="306426"/>
                  </a:cubicBezTo>
                  <a:lnTo>
                    <a:pt x="12988" y="306426"/>
                  </a:lnTo>
                  <a:cubicBezTo>
                    <a:pt x="5815" y="306426"/>
                    <a:pt x="0" y="300611"/>
                    <a:pt x="0" y="293438"/>
                  </a:cubicBezTo>
                  <a:lnTo>
                    <a:pt x="0" y="12988"/>
                  </a:lnTo>
                  <a:cubicBezTo>
                    <a:pt x="0" y="9543"/>
                    <a:pt x="1368" y="6240"/>
                    <a:pt x="3804" y="3804"/>
                  </a:cubicBezTo>
                  <a:cubicBezTo>
                    <a:pt x="6240" y="1368"/>
                    <a:pt x="9543" y="0"/>
                    <a:pt x="1298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83934" cy="382626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2B1511"/>
                  </a:solidFill>
                  <a:latin typeface="Canva Sans Bold"/>
                </a:rPr>
                <a:t>5. Sales Prediction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69595" y="7450247"/>
            <a:ext cx="3616106" cy="36161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90311" y="1997849"/>
            <a:ext cx="12365419" cy="6382471"/>
          </a:xfrm>
          <a:custGeom>
            <a:avLst/>
            <a:gdLst/>
            <a:ahLst/>
            <a:cxnLst/>
            <a:rect l="l" t="t" r="r" b="b"/>
            <a:pathLst>
              <a:path w="12365419" h="6382471">
                <a:moveTo>
                  <a:pt x="0" y="0"/>
                </a:moveTo>
                <a:lnTo>
                  <a:pt x="12365420" y="0"/>
                </a:lnTo>
                <a:lnTo>
                  <a:pt x="12365420" y="6382471"/>
                </a:lnTo>
                <a:lnTo>
                  <a:pt x="0" y="6382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9" t="-1039" r="-811" b="-52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63624" y="8634730"/>
            <a:ext cx="1621879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Use Pycaret library to perform sales in 2018.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Best model: Random Forest gets the lowest MASE, MAE, and highest R2 score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808053" y="-1684591"/>
            <a:ext cx="3616106" cy="36161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8637343">
            <a:off x="16150069" y="-2014469"/>
            <a:ext cx="7891968" cy="7891968"/>
          </a:xfrm>
          <a:custGeom>
            <a:avLst/>
            <a:gdLst/>
            <a:ahLst/>
            <a:cxnLst/>
            <a:rect l="l" t="t" r="r" b="b"/>
            <a:pathLst>
              <a:path w="7891968" h="7891968">
                <a:moveTo>
                  <a:pt x="0" y="0"/>
                </a:moveTo>
                <a:lnTo>
                  <a:pt x="7891968" y="0"/>
                </a:lnTo>
                <a:lnTo>
                  <a:pt x="7891968" y="7891968"/>
                </a:lnTo>
                <a:lnTo>
                  <a:pt x="0" y="7891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2835595" y="4360177"/>
            <a:ext cx="3616106" cy="361610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7468" y="446970"/>
            <a:ext cx="7153063" cy="1163460"/>
            <a:chOff x="0" y="0"/>
            <a:chExt cx="1883934" cy="30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3934" cy="306426"/>
            </a:xfrm>
            <a:custGeom>
              <a:avLst/>
              <a:gdLst/>
              <a:ahLst/>
              <a:cxnLst/>
              <a:rect l="l" t="t" r="r" b="b"/>
              <a:pathLst>
                <a:path w="1883934" h="306426">
                  <a:moveTo>
                    <a:pt x="12988" y="0"/>
                  </a:moveTo>
                  <a:lnTo>
                    <a:pt x="1870947" y="0"/>
                  </a:lnTo>
                  <a:cubicBezTo>
                    <a:pt x="1878119" y="0"/>
                    <a:pt x="1883934" y="5815"/>
                    <a:pt x="1883934" y="12988"/>
                  </a:cubicBezTo>
                  <a:lnTo>
                    <a:pt x="1883934" y="293438"/>
                  </a:lnTo>
                  <a:cubicBezTo>
                    <a:pt x="1883934" y="296882"/>
                    <a:pt x="1882566" y="300186"/>
                    <a:pt x="1880130" y="302622"/>
                  </a:cubicBezTo>
                  <a:cubicBezTo>
                    <a:pt x="1877695" y="305057"/>
                    <a:pt x="1874391" y="306426"/>
                    <a:pt x="1870947" y="306426"/>
                  </a:cubicBezTo>
                  <a:lnTo>
                    <a:pt x="12988" y="306426"/>
                  </a:lnTo>
                  <a:cubicBezTo>
                    <a:pt x="5815" y="306426"/>
                    <a:pt x="0" y="300611"/>
                    <a:pt x="0" y="293438"/>
                  </a:cubicBezTo>
                  <a:lnTo>
                    <a:pt x="0" y="12988"/>
                  </a:lnTo>
                  <a:cubicBezTo>
                    <a:pt x="0" y="9543"/>
                    <a:pt x="1368" y="6240"/>
                    <a:pt x="3804" y="3804"/>
                  </a:cubicBezTo>
                  <a:cubicBezTo>
                    <a:pt x="6240" y="1368"/>
                    <a:pt x="9543" y="0"/>
                    <a:pt x="1298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83934" cy="382626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2B1511"/>
                  </a:solidFill>
                  <a:latin typeface="Canva Sans Bold"/>
                </a:rPr>
                <a:t>5. Sales Prediction in 2018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79947" y="8380320"/>
            <a:ext cx="3616106" cy="36161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808053" y="-1684591"/>
            <a:ext cx="3616106" cy="361610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34378" y="2582120"/>
            <a:ext cx="17419244" cy="4834240"/>
          </a:xfrm>
          <a:custGeom>
            <a:avLst/>
            <a:gdLst/>
            <a:ahLst/>
            <a:cxnLst/>
            <a:rect l="l" t="t" r="r" b="b"/>
            <a:pathLst>
              <a:path w="17419244" h="4834240">
                <a:moveTo>
                  <a:pt x="0" y="0"/>
                </a:moveTo>
                <a:lnTo>
                  <a:pt x="17419244" y="0"/>
                </a:lnTo>
                <a:lnTo>
                  <a:pt x="17419244" y="4834239"/>
                </a:lnTo>
                <a:lnTo>
                  <a:pt x="0" y="4834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53519" y="8000289"/>
            <a:ext cx="15380961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Open Sans"/>
              </a:rPr>
              <a:t>This model is only capable of predicting shorter periods, such as the next week or two weeks, and can’t make predictions weeks or months into the future. 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0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582" y="240936"/>
            <a:ext cx="7153063" cy="1163460"/>
            <a:chOff x="0" y="0"/>
            <a:chExt cx="1883934" cy="30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3934" cy="306426"/>
            </a:xfrm>
            <a:custGeom>
              <a:avLst/>
              <a:gdLst/>
              <a:ahLst/>
              <a:cxnLst/>
              <a:rect l="l" t="t" r="r" b="b"/>
              <a:pathLst>
                <a:path w="1883934" h="306426">
                  <a:moveTo>
                    <a:pt x="12988" y="0"/>
                  </a:moveTo>
                  <a:lnTo>
                    <a:pt x="1870947" y="0"/>
                  </a:lnTo>
                  <a:cubicBezTo>
                    <a:pt x="1878119" y="0"/>
                    <a:pt x="1883934" y="5815"/>
                    <a:pt x="1883934" y="12988"/>
                  </a:cubicBezTo>
                  <a:lnTo>
                    <a:pt x="1883934" y="293438"/>
                  </a:lnTo>
                  <a:cubicBezTo>
                    <a:pt x="1883934" y="296882"/>
                    <a:pt x="1882566" y="300186"/>
                    <a:pt x="1880130" y="302622"/>
                  </a:cubicBezTo>
                  <a:cubicBezTo>
                    <a:pt x="1877695" y="305057"/>
                    <a:pt x="1874391" y="306426"/>
                    <a:pt x="1870947" y="306426"/>
                  </a:cubicBezTo>
                  <a:lnTo>
                    <a:pt x="12988" y="306426"/>
                  </a:lnTo>
                  <a:cubicBezTo>
                    <a:pt x="5815" y="306426"/>
                    <a:pt x="0" y="300611"/>
                    <a:pt x="0" y="293438"/>
                  </a:cubicBezTo>
                  <a:lnTo>
                    <a:pt x="0" y="12988"/>
                  </a:lnTo>
                  <a:cubicBezTo>
                    <a:pt x="0" y="9543"/>
                    <a:pt x="1368" y="6240"/>
                    <a:pt x="3804" y="3804"/>
                  </a:cubicBezTo>
                  <a:cubicBezTo>
                    <a:pt x="6240" y="1368"/>
                    <a:pt x="9543" y="0"/>
                    <a:pt x="1298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83934" cy="382626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2B1511"/>
                  </a:solidFill>
                  <a:latin typeface="Canva Sans Bold"/>
                </a:rPr>
                <a:t>6. Customer Segmentation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48734" y="8098728"/>
            <a:ext cx="3616106" cy="36161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7582" y="3200392"/>
            <a:ext cx="9405241" cy="6320082"/>
          </a:xfrm>
          <a:custGeom>
            <a:avLst/>
            <a:gdLst/>
            <a:ahLst/>
            <a:cxnLst/>
            <a:rect l="l" t="t" r="r" b="b"/>
            <a:pathLst>
              <a:path w="9405241" h="6320082">
                <a:moveTo>
                  <a:pt x="0" y="0"/>
                </a:moveTo>
                <a:lnTo>
                  <a:pt x="9405241" y="0"/>
                </a:lnTo>
                <a:lnTo>
                  <a:pt x="9405241" y="6320082"/>
                </a:lnTo>
                <a:lnTo>
                  <a:pt x="0" y="6320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1556861"/>
            <a:ext cx="1828800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Use unsupervised learning, particularly the </a:t>
            </a:r>
            <a:r>
              <a:rPr lang="en-US" sz="2499">
                <a:solidFill>
                  <a:srgbClr val="000000"/>
                </a:solidFill>
                <a:latin typeface="Open Sans Bold"/>
              </a:rPr>
              <a:t>K-means clustering</a:t>
            </a:r>
            <a:r>
              <a:rPr lang="en-US" sz="2499">
                <a:solidFill>
                  <a:srgbClr val="000000"/>
                </a:solidFill>
                <a:latin typeface="Open Sans"/>
              </a:rPr>
              <a:t> method.</a:t>
            </a:r>
          </a:p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</a:rPr>
              <a:t>Select features like 'Sales,' 'Quantity,' 'Discount,' and 'Profit' are important for customer segmentation, as they capture purchasing behavior and profitability.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41028" y="4846275"/>
            <a:ext cx="7946972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</a:rPr>
              <a:t>Apply the Elbow method to select the appropriate clusters where the change in WCSS begins to level off. In this case, the “Elbow” is located between 3 and 5, indicating that choosing 4 is a good fit.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380859">
            <a:off x="-1313287" y="7502544"/>
            <a:ext cx="2842082" cy="7461317"/>
            <a:chOff x="0" y="0"/>
            <a:chExt cx="660400" cy="17337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733748"/>
            </a:xfrm>
            <a:custGeom>
              <a:avLst/>
              <a:gdLst/>
              <a:ahLst/>
              <a:cxnLst/>
              <a:rect l="l" t="t" r="r" b="b"/>
              <a:pathLst>
                <a:path w="660400" h="173374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8959"/>
                  </a:cubicBezTo>
                  <a:lnTo>
                    <a:pt x="660400" y="1733748"/>
                  </a:lnTo>
                  <a:lnTo>
                    <a:pt x="0" y="1733748"/>
                  </a:lnTo>
                  <a:lnTo>
                    <a:pt x="0" y="349987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>
                <a:alpha val="4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1635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377137">
            <a:off x="-916789" y="4206328"/>
            <a:ext cx="1338510" cy="7384047"/>
            <a:chOff x="0" y="0"/>
            <a:chExt cx="660400" cy="36431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3643174"/>
            </a:xfrm>
            <a:custGeom>
              <a:avLst/>
              <a:gdLst/>
              <a:ahLst/>
              <a:cxnLst/>
              <a:rect l="l" t="t" r="r" b="b"/>
              <a:pathLst>
                <a:path w="660400" h="3643174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91373"/>
                  </a:cubicBezTo>
                  <a:lnTo>
                    <a:pt x="660400" y="3643174"/>
                  </a:lnTo>
                  <a:lnTo>
                    <a:pt x="0" y="3643174"/>
                  </a:lnTo>
                  <a:lnTo>
                    <a:pt x="0" y="393786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8425"/>
              <a:ext cx="660400" cy="3544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2377137">
            <a:off x="3012298" y="9449050"/>
            <a:ext cx="411277" cy="2198755"/>
            <a:chOff x="0" y="0"/>
            <a:chExt cx="660400" cy="35306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3530605"/>
            </a:xfrm>
            <a:custGeom>
              <a:avLst/>
              <a:gdLst/>
              <a:ahLst/>
              <a:cxnLst/>
              <a:rect l="l" t="t" r="r" b="b"/>
              <a:pathLst>
                <a:path w="660400" h="3530605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88872"/>
                  </a:cubicBezTo>
                  <a:lnTo>
                    <a:pt x="660400" y="3530605"/>
                  </a:lnTo>
                  <a:lnTo>
                    <a:pt x="0" y="3530605"/>
                  </a:lnTo>
                  <a:lnTo>
                    <a:pt x="0" y="39120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98425"/>
              <a:ext cx="660400" cy="3432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-2023730" y="7040723"/>
            <a:ext cx="3495899" cy="4260352"/>
          </a:xfrm>
          <a:prstGeom prst="line">
            <a:avLst/>
          </a:prstGeom>
          <a:ln w="85725" cap="rnd">
            <a:solidFill>
              <a:srgbClr val="E0B15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 rot="-8419140">
            <a:off x="16781988" y="-3913825"/>
            <a:ext cx="2842082" cy="7253346"/>
            <a:chOff x="0" y="0"/>
            <a:chExt cx="660400" cy="16854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1685423"/>
            </a:xfrm>
            <a:custGeom>
              <a:avLst/>
              <a:gdLst/>
              <a:ahLst/>
              <a:cxnLst/>
              <a:rect l="l" t="t" r="r" b="b"/>
              <a:pathLst>
                <a:path w="660400" h="1685423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7885"/>
                  </a:cubicBezTo>
                  <a:lnTo>
                    <a:pt x="660400" y="1685423"/>
                  </a:lnTo>
                  <a:lnTo>
                    <a:pt x="0" y="1685423"/>
                  </a:lnTo>
                  <a:lnTo>
                    <a:pt x="0" y="34887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>
                <a:alpha val="43922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8425"/>
              <a:ext cx="660400" cy="1586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8422862">
            <a:off x="18303618" y="-391052"/>
            <a:ext cx="1338510" cy="5875601"/>
            <a:chOff x="0" y="0"/>
            <a:chExt cx="660400" cy="2898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400" cy="2898930"/>
            </a:xfrm>
            <a:custGeom>
              <a:avLst/>
              <a:gdLst/>
              <a:ahLst/>
              <a:cxnLst/>
              <a:rect l="l" t="t" r="r" b="b"/>
              <a:pathLst>
                <a:path w="660400" h="289893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4841"/>
                  </a:cubicBezTo>
                  <a:lnTo>
                    <a:pt x="660400" y="2898930"/>
                  </a:lnTo>
                  <a:lnTo>
                    <a:pt x="0" y="2898930"/>
                  </a:lnTo>
                  <a:lnTo>
                    <a:pt x="0" y="37671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98425"/>
              <a:ext cx="660400" cy="2800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8422862">
            <a:off x="14997526" y="-558072"/>
            <a:ext cx="411277" cy="1644511"/>
            <a:chOff x="0" y="0"/>
            <a:chExt cx="660400" cy="26406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2640639"/>
            </a:xfrm>
            <a:custGeom>
              <a:avLst/>
              <a:gdLst/>
              <a:ahLst/>
              <a:cxnLst/>
              <a:rect l="l" t="t" r="r" b="b"/>
              <a:pathLst>
                <a:path w="660400" h="264063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69104"/>
                  </a:cubicBezTo>
                  <a:lnTo>
                    <a:pt x="660400" y="2640639"/>
                  </a:lnTo>
                  <a:lnTo>
                    <a:pt x="0" y="2640639"/>
                  </a:lnTo>
                  <a:lnTo>
                    <a:pt x="0" y="37078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98425"/>
              <a:ext cx="660400" cy="2542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H="1">
            <a:off x="17077631" y="-274996"/>
            <a:ext cx="3190486" cy="3827111"/>
          </a:xfrm>
          <a:prstGeom prst="line">
            <a:avLst/>
          </a:prstGeom>
          <a:ln w="85725" cap="rnd">
            <a:solidFill>
              <a:srgbClr val="E0B15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3693256" y="1224989"/>
            <a:ext cx="11163501" cy="7733240"/>
          </a:xfrm>
          <a:custGeom>
            <a:avLst/>
            <a:gdLst/>
            <a:ahLst/>
            <a:cxnLst/>
            <a:rect l="l" t="t" r="r" b="b"/>
            <a:pathLst>
              <a:path w="11163501" h="7733240">
                <a:moveTo>
                  <a:pt x="0" y="0"/>
                </a:moveTo>
                <a:lnTo>
                  <a:pt x="11163501" y="0"/>
                </a:lnTo>
                <a:lnTo>
                  <a:pt x="11163501" y="7733240"/>
                </a:lnTo>
                <a:lnTo>
                  <a:pt x="0" y="773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505996" y="9106893"/>
            <a:ext cx="7276009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000000"/>
                </a:solidFill>
                <a:latin typeface="DM Sans"/>
              </a:rPr>
              <a:t>4 groups of customers through a scatter plot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0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524" y="145000"/>
            <a:ext cx="6748868" cy="1163460"/>
            <a:chOff x="0" y="0"/>
            <a:chExt cx="1777480" cy="30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7479" cy="306426"/>
            </a:xfrm>
            <a:custGeom>
              <a:avLst/>
              <a:gdLst/>
              <a:ahLst/>
              <a:cxnLst/>
              <a:rect l="l" t="t" r="r" b="b"/>
              <a:pathLst>
                <a:path w="1777479" h="306426">
                  <a:moveTo>
                    <a:pt x="13766" y="0"/>
                  </a:moveTo>
                  <a:lnTo>
                    <a:pt x="1763714" y="0"/>
                  </a:lnTo>
                  <a:cubicBezTo>
                    <a:pt x="1771316" y="0"/>
                    <a:pt x="1777479" y="6163"/>
                    <a:pt x="1777479" y="13766"/>
                  </a:cubicBezTo>
                  <a:lnTo>
                    <a:pt x="1777479" y="292660"/>
                  </a:lnTo>
                  <a:cubicBezTo>
                    <a:pt x="1777479" y="296311"/>
                    <a:pt x="1776029" y="299812"/>
                    <a:pt x="1773448" y="302394"/>
                  </a:cubicBezTo>
                  <a:cubicBezTo>
                    <a:pt x="1770866" y="304975"/>
                    <a:pt x="1767365" y="306426"/>
                    <a:pt x="1763714" y="306426"/>
                  </a:cubicBezTo>
                  <a:lnTo>
                    <a:pt x="13766" y="306426"/>
                  </a:lnTo>
                  <a:cubicBezTo>
                    <a:pt x="6163" y="306426"/>
                    <a:pt x="0" y="300263"/>
                    <a:pt x="0" y="292660"/>
                  </a:cubicBezTo>
                  <a:lnTo>
                    <a:pt x="0" y="13766"/>
                  </a:lnTo>
                  <a:cubicBezTo>
                    <a:pt x="0" y="6163"/>
                    <a:pt x="6163" y="0"/>
                    <a:pt x="1376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77480" cy="363576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B1511"/>
                  </a:solidFill>
                  <a:latin typeface="Canva Sans Bold"/>
                </a:rPr>
                <a:t>6. Customer Segmentation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43540" y="-1356943"/>
            <a:ext cx="4771286" cy="47712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896685" y="2143638"/>
            <a:ext cx="8494629" cy="2485045"/>
          </a:xfrm>
          <a:custGeom>
            <a:avLst/>
            <a:gdLst/>
            <a:ahLst/>
            <a:cxnLst/>
            <a:rect l="l" t="t" r="r" b="b"/>
            <a:pathLst>
              <a:path w="8494629" h="2485045">
                <a:moveTo>
                  <a:pt x="0" y="0"/>
                </a:moveTo>
                <a:lnTo>
                  <a:pt x="8494630" y="0"/>
                </a:lnTo>
                <a:lnTo>
                  <a:pt x="8494630" y="2485045"/>
                </a:lnTo>
                <a:lnTo>
                  <a:pt x="0" y="248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55524" y="5468346"/>
            <a:ext cx="17176951" cy="3065805"/>
          </a:xfrm>
          <a:custGeom>
            <a:avLst/>
            <a:gdLst/>
            <a:ahLst/>
            <a:cxnLst/>
            <a:rect l="l" t="t" r="r" b="b"/>
            <a:pathLst>
              <a:path w="17176951" h="3065805">
                <a:moveTo>
                  <a:pt x="0" y="0"/>
                </a:moveTo>
                <a:lnTo>
                  <a:pt x="17176952" y="0"/>
                </a:lnTo>
                <a:lnTo>
                  <a:pt x="17176952" y="3065805"/>
                </a:lnTo>
                <a:lnTo>
                  <a:pt x="0" y="3065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7" t="-3863" r="-215" b="-403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640801" y="2051410"/>
            <a:ext cx="2669501" cy="266950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929183" y="8749826"/>
            <a:ext cx="2669501" cy="266950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8487" y="2739141"/>
            <a:ext cx="5649513" cy="7547859"/>
            <a:chOff x="0" y="0"/>
            <a:chExt cx="7532684" cy="1006381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493" b="5493"/>
            <a:stretch>
              <a:fillRect/>
            </a:stretch>
          </p:blipFill>
          <p:spPr>
            <a:xfrm>
              <a:off x="0" y="0"/>
              <a:ext cx="7532684" cy="1006381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638487" y="0"/>
            <a:ext cx="5649513" cy="2739141"/>
            <a:chOff x="0" y="0"/>
            <a:chExt cx="1487938" cy="7214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87938" cy="721420"/>
            </a:xfrm>
            <a:custGeom>
              <a:avLst/>
              <a:gdLst/>
              <a:ahLst/>
              <a:cxnLst/>
              <a:rect l="l" t="t" r="r" b="b"/>
              <a:pathLst>
                <a:path w="1487938" h="721420">
                  <a:moveTo>
                    <a:pt x="0" y="0"/>
                  </a:moveTo>
                  <a:lnTo>
                    <a:pt x="1487938" y="0"/>
                  </a:lnTo>
                  <a:lnTo>
                    <a:pt x="1487938" y="721420"/>
                  </a:lnTo>
                  <a:lnTo>
                    <a:pt x="0" y="721420"/>
                  </a:lnTo>
                  <a:close/>
                </a:path>
              </a:pathLst>
            </a:custGeom>
            <a:solidFill>
              <a:srgbClr val="EF5241">
                <a:alpha val="52941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487938" cy="749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986207" y="955233"/>
            <a:ext cx="495407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9"/>
              </a:lnSpc>
            </a:pPr>
            <a:r>
              <a:rPr lang="en-US" sz="5582">
                <a:solidFill>
                  <a:srgbClr val="FFFAEB"/>
                </a:solidFill>
                <a:latin typeface="DM Sans Bold"/>
              </a:rPr>
              <a:t>Conclusion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9718" y="2397760"/>
            <a:ext cx="12000976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Shopping activities were more frequent in big states such as California, New York, and Texas.</a:t>
            </a:r>
          </a:p>
          <a:p>
            <a:pPr marL="604516" lvl="1" indent="-302258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Orders peaked in the fourth quarter, requiring a year-end strategy. </a:t>
            </a:r>
          </a:p>
          <a:p>
            <a:pPr marL="604516" lvl="1" indent="-302258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Sales had an upward trend over the years. </a:t>
            </a:r>
          </a:p>
          <a:p>
            <a:pPr marL="604516" lvl="1" indent="-302258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Customers had a habit of spending more at the end of the year, especially purchasing Technology products.</a:t>
            </a:r>
          </a:p>
          <a:p>
            <a:pPr marL="604516" lvl="1" indent="-302258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The Standard Class was the most common Ship mode, with time delivery from 4 to 7 days.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Classify customers into 4 groups to understand customer behaviors.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1461" y="5143500"/>
            <a:ext cx="7198432" cy="3760504"/>
            <a:chOff x="0" y="0"/>
            <a:chExt cx="1895883" cy="990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5883" cy="990421"/>
            </a:xfrm>
            <a:custGeom>
              <a:avLst/>
              <a:gdLst/>
              <a:ahLst/>
              <a:cxnLst/>
              <a:rect l="l" t="t" r="r" b="b"/>
              <a:pathLst>
                <a:path w="1895883" h="990421">
                  <a:moveTo>
                    <a:pt x="11831" y="0"/>
                  </a:moveTo>
                  <a:lnTo>
                    <a:pt x="1884053" y="0"/>
                  </a:lnTo>
                  <a:cubicBezTo>
                    <a:pt x="1887190" y="0"/>
                    <a:pt x="1890200" y="1246"/>
                    <a:pt x="1892418" y="3465"/>
                  </a:cubicBezTo>
                  <a:cubicBezTo>
                    <a:pt x="1894637" y="5684"/>
                    <a:pt x="1895883" y="8693"/>
                    <a:pt x="1895883" y="11831"/>
                  </a:cubicBezTo>
                  <a:lnTo>
                    <a:pt x="1895883" y="978590"/>
                  </a:lnTo>
                  <a:cubicBezTo>
                    <a:pt x="1895883" y="981728"/>
                    <a:pt x="1894637" y="984737"/>
                    <a:pt x="1892418" y="986956"/>
                  </a:cubicBezTo>
                  <a:cubicBezTo>
                    <a:pt x="1890200" y="989174"/>
                    <a:pt x="1887190" y="990421"/>
                    <a:pt x="1884053" y="990421"/>
                  </a:cubicBezTo>
                  <a:lnTo>
                    <a:pt x="11831" y="990421"/>
                  </a:lnTo>
                  <a:cubicBezTo>
                    <a:pt x="8693" y="990421"/>
                    <a:pt x="5684" y="989174"/>
                    <a:pt x="3465" y="986956"/>
                  </a:cubicBezTo>
                  <a:cubicBezTo>
                    <a:pt x="1246" y="984737"/>
                    <a:pt x="0" y="981728"/>
                    <a:pt x="0" y="978590"/>
                  </a:cubicBezTo>
                  <a:lnTo>
                    <a:pt x="0" y="11831"/>
                  </a:lnTo>
                  <a:cubicBezTo>
                    <a:pt x="0" y="8693"/>
                    <a:pt x="1246" y="5684"/>
                    <a:pt x="3465" y="3465"/>
                  </a:cubicBezTo>
                  <a:cubicBezTo>
                    <a:pt x="5684" y="1246"/>
                    <a:pt x="8693" y="0"/>
                    <a:pt x="118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95883" cy="1018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661461" y="3258882"/>
            <a:ext cx="7198432" cy="1884618"/>
            <a:chOff x="0" y="0"/>
            <a:chExt cx="1228040" cy="3215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8040" cy="321513"/>
            </a:xfrm>
            <a:custGeom>
              <a:avLst/>
              <a:gdLst/>
              <a:ahLst/>
              <a:cxnLst/>
              <a:rect l="l" t="t" r="r" b="b"/>
              <a:pathLst>
                <a:path w="1228040" h="321513">
                  <a:moveTo>
                    <a:pt x="1228040" y="0"/>
                  </a:moveTo>
                  <a:lnTo>
                    <a:pt x="1228040" y="207213"/>
                  </a:lnTo>
                  <a:lnTo>
                    <a:pt x="614020" y="321513"/>
                  </a:lnTo>
                  <a:lnTo>
                    <a:pt x="0" y="207213"/>
                  </a:lnTo>
                  <a:lnTo>
                    <a:pt x="0" y="0"/>
                  </a:lnTo>
                  <a:lnTo>
                    <a:pt x="1228040" y="0"/>
                  </a:ln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28040" cy="23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48126" y="372487"/>
            <a:ext cx="5391748" cy="1312427"/>
            <a:chOff x="0" y="0"/>
            <a:chExt cx="1420049" cy="345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0049" cy="345660"/>
            </a:xfrm>
            <a:custGeom>
              <a:avLst/>
              <a:gdLst/>
              <a:ahLst/>
              <a:cxnLst/>
              <a:rect l="l" t="t" r="r" b="b"/>
              <a:pathLst>
                <a:path w="1420049" h="345660">
                  <a:moveTo>
                    <a:pt x="17231" y="0"/>
                  </a:moveTo>
                  <a:lnTo>
                    <a:pt x="1402818" y="0"/>
                  </a:lnTo>
                  <a:cubicBezTo>
                    <a:pt x="1412334" y="0"/>
                    <a:pt x="1420049" y="7714"/>
                    <a:pt x="1420049" y="17231"/>
                  </a:cubicBezTo>
                  <a:lnTo>
                    <a:pt x="1420049" y="328429"/>
                  </a:lnTo>
                  <a:cubicBezTo>
                    <a:pt x="1420049" y="332999"/>
                    <a:pt x="1418233" y="337382"/>
                    <a:pt x="1415002" y="340613"/>
                  </a:cubicBezTo>
                  <a:cubicBezTo>
                    <a:pt x="1411771" y="343844"/>
                    <a:pt x="1407388" y="345660"/>
                    <a:pt x="1402818" y="345660"/>
                  </a:cubicBezTo>
                  <a:lnTo>
                    <a:pt x="17231" y="345660"/>
                  </a:lnTo>
                  <a:cubicBezTo>
                    <a:pt x="7714" y="345660"/>
                    <a:pt x="0" y="337945"/>
                    <a:pt x="0" y="328429"/>
                  </a:cubicBezTo>
                  <a:lnTo>
                    <a:pt x="0" y="17231"/>
                  </a:lnTo>
                  <a:cubicBezTo>
                    <a:pt x="0" y="7714"/>
                    <a:pt x="7714" y="0"/>
                    <a:pt x="1723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420049" cy="440910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2B1511"/>
                  </a:solidFill>
                  <a:latin typeface="Canva Sans Bold"/>
                </a:rPr>
                <a:t>Suggestion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69513" y="4869662"/>
            <a:ext cx="7198432" cy="4034342"/>
            <a:chOff x="0" y="0"/>
            <a:chExt cx="1895883" cy="106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5883" cy="1062543"/>
            </a:xfrm>
            <a:custGeom>
              <a:avLst/>
              <a:gdLst/>
              <a:ahLst/>
              <a:cxnLst/>
              <a:rect l="l" t="t" r="r" b="b"/>
              <a:pathLst>
                <a:path w="1895883" h="1062543">
                  <a:moveTo>
                    <a:pt x="11831" y="0"/>
                  </a:moveTo>
                  <a:lnTo>
                    <a:pt x="1884053" y="0"/>
                  </a:lnTo>
                  <a:cubicBezTo>
                    <a:pt x="1887190" y="0"/>
                    <a:pt x="1890200" y="1246"/>
                    <a:pt x="1892418" y="3465"/>
                  </a:cubicBezTo>
                  <a:cubicBezTo>
                    <a:pt x="1894637" y="5684"/>
                    <a:pt x="1895883" y="8693"/>
                    <a:pt x="1895883" y="11831"/>
                  </a:cubicBezTo>
                  <a:lnTo>
                    <a:pt x="1895883" y="1050712"/>
                  </a:lnTo>
                  <a:cubicBezTo>
                    <a:pt x="1895883" y="1057246"/>
                    <a:pt x="1890587" y="1062543"/>
                    <a:pt x="1884053" y="1062543"/>
                  </a:cubicBezTo>
                  <a:lnTo>
                    <a:pt x="11831" y="1062543"/>
                  </a:lnTo>
                  <a:cubicBezTo>
                    <a:pt x="8693" y="1062543"/>
                    <a:pt x="5684" y="1061296"/>
                    <a:pt x="3465" y="1059078"/>
                  </a:cubicBezTo>
                  <a:cubicBezTo>
                    <a:pt x="1246" y="1056859"/>
                    <a:pt x="0" y="1053850"/>
                    <a:pt x="0" y="1050712"/>
                  </a:cubicBezTo>
                  <a:lnTo>
                    <a:pt x="0" y="11831"/>
                  </a:lnTo>
                  <a:cubicBezTo>
                    <a:pt x="0" y="8693"/>
                    <a:pt x="1246" y="5684"/>
                    <a:pt x="3465" y="3465"/>
                  </a:cubicBezTo>
                  <a:cubicBezTo>
                    <a:pt x="5684" y="1246"/>
                    <a:pt x="8693" y="0"/>
                    <a:pt x="118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895883" cy="1091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141435" y="8736866"/>
            <a:ext cx="4293129" cy="429312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613155" y="-2146565"/>
            <a:ext cx="4293129" cy="429312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389711" y="-1175164"/>
            <a:ext cx="4016153" cy="2203864"/>
          </a:xfrm>
          <a:custGeom>
            <a:avLst/>
            <a:gdLst/>
            <a:ahLst/>
            <a:cxnLst/>
            <a:rect l="l" t="t" r="r" b="b"/>
            <a:pathLst>
              <a:path w="4016153" h="2203864">
                <a:moveTo>
                  <a:pt x="0" y="0"/>
                </a:moveTo>
                <a:lnTo>
                  <a:pt x="4016154" y="0"/>
                </a:lnTo>
                <a:lnTo>
                  <a:pt x="4016154" y="2203864"/>
                </a:lnTo>
                <a:lnTo>
                  <a:pt x="0" y="220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143448" y="4134516"/>
            <a:ext cx="4071174" cy="62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FFFAEB"/>
                </a:solidFill>
                <a:latin typeface="DM Sans Bold"/>
              </a:rPr>
              <a:t>Cluster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96022" y="5397072"/>
            <a:ext cx="6745414" cy="3186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547" lvl="1" indent="-227773">
              <a:lnSpc>
                <a:spcPts val="3164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DM Sans"/>
              </a:rPr>
              <a:t>Establish a VIP program with exclusive products and events.</a:t>
            </a:r>
          </a:p>
          <a:p>
            <a:pPr marL="455547" lvl="1" indent="-227773">
              <a:lnSpc>
                <a:spcPts val="3164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DM Sans"/>
              </a:rPr>
              <a:t>Customize rewards and incentives based on customer preferences.</a:t>
            </a:r>
          </a:p>
          <a:p>
            <a:pPr marL="455547" lvl="1" indent="-227773">
              <a:lnSpc>
                <a:spcPts val="3164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DM Sans"/>
              </a:rPr>
              <a:t>Gain insight into their purchase history and preferences.</a:t>
            </a:r>
          </a:p>
          <a:p>
            <a:pPr marL="455547" lvl="1" indent="-227773">
              <a:lnSpc>
                <a:spcPts val="3164"/>
              </a:lnSpc>
              <a:buFont typeface="Arial"/>
              <a:buChar char="•"/>
            </a:pPr>
            <a:r>
              <a:rPr lang="en-US" sz="2109">
                <a:solidFill>
                  <a:srgbClr val="000000"/>
                </a:solidFill>
                <a:latin typeface="DM Sans"/>
              </a:rPr>
              <a:t>Provide personalized support through dedicated teams or managers.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-1474667" y="9379003"/>
            <a:ext cx="4016153" cy="2203864"/>
          </a:xfrm>
          <a:custGeom>
            <a:avLst/>
            <a:gdLst/>
            <a:ahLst/>
            <a:cxnLst/>
            <a:rect l="l" t="t" r="r" b="b"/>
            <a:pathLst>
              <a:path w="4016153" h="2203864">
                <a:moveTo>
                  <a:pt x="0" y="0"/>
                </a:moveTo>
                <a:lnTo>
                  <a:pt x="4016153" y="0"/>
                </a:lnTo>
                <a:lnTo>
                  <a:pt x="4016153" y="2203864"/>
                </a:lnTo>
                <a:lnTo>
                  <a:pt x="0" y="220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661461" y="5514975"/>
            <a:ext cx="7035148" cy="278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6271" lvl="1" indent="-228135">
              <a:lnSpc>
                <a:spcPts val="3170"/>
              </a:lnSpc>
              <a:buFont typeface="Arial"/>
              <a:buChar char="•"/>
            </a:pPr>
            <a:r>
              <a:rPr lang="en-US" sz="2113">
                <a:solidFill>
                  <a:srgbClr val="000000"/>
                </a:solidFill>
                <a:latin typeface="DM Sans"/>
              </a:rPr>
              <a:t>Implement personalized marketing strategies based on historical purchase data</a:t>
            </a:r>
          </a:p>
          <a:p>
            <a:pPr marL="456271" lvl="1" indent="-228135">
              <a:lnSpc>
                <a:spcPts val="3170"/>
              </a:lnSpc>
              <a:buFont typeface="Arial"/>
              <a:buChar char="•"/>
            </a:pPr>
            <a:r>
              <a:rPr lang="en-US" sz="2113">
                <a:solidFill>
                  <a:srgbClr val="000000"/>
                </a:solidFill>
                <a:latin typeface="DM Sans"/>
              </a:rPr>
              <a:t>Consider loyalty programs designed for this cluster. Offer rewards, discounts, and exclusive rewards to encourage repeat purchasing activities.</a:t>
            </a:r>
          </a:p>
          <a:p>
            <a:pPr marL="456271" lvl="1" indent="-228135">
              <a:lnSpc>
                <a:spcPts val="3170"/>
              </a:lnSpc>
              <a:buFont typeface="Arial"/>
              <a:buChar char="•"/>
            </a:pPr>
            <a:r>
              <a:rPr lang="en-US" sz="2113">
                <a:solidFill>
                  <a:srgbClr val="000000"/>
                </a:solidFill>
                <a:latin typeface="DM Sans"/>
              </a:rPr>
              <a:t>Focus on efficient order processing and fast shipping to maintain customer satisfaction.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1731" y="2241538"/>
            <a:ext cx="167845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Focus on </a:t>
            </a:r>
            <a:r>
              <a:rPr lang="en-US" sz="3399">
                <a:solidFill>
                  <a:srgbClr val="000000"/>
                </a:solidFill>
                <a:latin typeface="Open Sans Bold"/>
              </a:rPr>
              <a:t>Cluster 1 (Moderate Customers)</a:t>
            </a:r>
            <a:r>
              <a:rPr lang="en-US" sz="3399">
                <a:solidFill>
                  <a:srgbClr val="000000"/>
                </a:solidFill>
                <a:latin typeface="Open Sans"/>
              </a:rPr>
              <a:t> and </a:t>
            </a:r>
            <a:r>
              <a:rPr lang="en-US" sz="3399">
                <a:solidFill>
                  <a:srgbClr val="000000"/>
                </a:solidFill>
                <a:latin typeface="Open Sans Bold"/>
              </a:rPr>
              <a:t>Cluster 3 (High-value Customers)</a:t>
            </a:r>
          </a:p>
        </p:txBody>
      </p:sp>
      <p:grpSp>
        <p:nvGrpSpPr>
          <p:cNvPr id="26" name="Group 26"/>
          <p:cNvGrpSpPr/>
          <p:nvPr/>
        </p:nvGrpSpPr>
        <p:grpSpPr>
          <a:xfrm rot="-10800000">
            <a:off x="9144000" y="3258882"/>
            <a:ext cx="7198432" cy="1884618"/>
            <a:chOff x="0" y="0"/>
            <a:chExt cx="1228040" cy="3215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28040" cy="321513"/>
            </a:xfrm>
            <a:custGeom>
              <a:avLst/>
              <a:gdLst/>
              <a:ahLst/>
              <a:cxnLst/>
              <a:rect l="l" t="t" r="r" b="b"/>
              <a:pathLst>
                <a:path w="1228040" h="321513">
                  <a:moveTo>
                    <a:pt x="1228040" y="0"/>
                  </a:moveTo>
                  <a:lnTo>
                    <a:pt x="1228040" y="207213"/>
                  </a:lnTo>
                  <a:lnTo>
                    <a:pt x="614020" y="321513"/>
                  </a:lnTo>
                  <a:lnTo>
                    <a:pt x="0" y="207213"/>
                  </a:lnTo>
                  <a:lnTo>
                    <a:pt x="0" y="0"/>
                  </a:lnTo>
                  <a:lnTo>
                    <a:pt x="1228040" y="0"/>
                  </a:ln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228040" cy="23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707629" y="4134516"/>
            <a:ext cx="4071174" cy="62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FFFAEB"/>
                </a:solidFill>
                <a:latin typeface="DM Sans Bold"/>
              </a:rPr>
              <a:t>Cluster 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1949" y="259694"/>
            <a:ext cx="7087456" cy="9767612"/>
            <a:chOff x="0" y="0"/>
            <a:chExt cx="660400" cy="910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910133"/>
            </a:xfrm>
            <a:custGeom>
              <a:avLst/>
              <a:gdLst/>
              <a:ahLst/>
              <a:cxnLst/>
              <a:rect l="l" t="t" r="r" b="b"/>
              <a:pathLst>
                <a:path w="660400" h="910133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0664"/>
                  </a:cubicBezTo>
                  <a:lnTo>
                    <a:pt x="660400" y="910133"/>
                  </a:lnTo>
                  <a:lnTo>
                    <a:pt x="0" y="910133"/>
                  </a:lnTo>
                  <a:lnTo>
                    <a:pt x="0" y="33109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8425"/>
              <a:ext cx="660400" cy="811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25671" y="2004947"/>
            <a:ext cx="6304927" cy="630492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25329" r="-2532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403338" y="8549080"/>
            <a:ext cx="3475840" cy="34758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01714" y="9171406"/>
            <a:ext cx="534212" cy="53421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3886" y="-594687"/>
            <a:ext cx="1537234" cy="153723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5671" y="458568"/>
            <a:ext cx="483979" cy="48397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03471" y="4819650"/>
            <a:ext cx="902708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19"/>
              </a:lnSpc>
              <a:spcBef>
                <a:spcPct val="0"/>
              </a:spcBef>
            </a:pPr>
            <a:r>
              <a:rPr lang="en-US" sz="4182">
                <a:solidFill>
                  <a:srgbClr val="000000"/>
                </a:solidFill>
                <a:latin typeface="DM Sans Bold"/>
              </a:rPr>
              <a:t>Thanks For Listening and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57477" y="4098430"/>
            <a:ext cx="842477" cy="8424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969"/>
                </a:lnSpc>
                <a:spcBef>
                  <a:spcPct val="0"/>
                </a:spcBef>
              </a:pPr>
              <a:r>
                <a:rPr lang="en-US" sz="3549">
                  <a:solidFill>
                    <a:srgbClr val="FFFFFF"/>
                  </a:solidFill>
                  <a:latin typeface="DM Sans 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34333" y="4098430"/>
            <a:ext cx="842477" cy="8424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969"/>
                </a:lnSpc>
                <a:spcBef>
                  <a:spcPct val="0"/>
                </a:spcBef>
              </a:pPr>
              <a:r>
                <a:rPr lang="en-US" sz="3549">
                  <a:solidFill>
                    <a:srgbClr val="FFFFFF"/>
                  </a:solidFill>
                  <a:latin typeface="DM Sans Bold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57477" y="6291853"/>
            <a:ext cx="842477" cy="8424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969"/>
                </a:lnSpc>
                <a:spcBef>
                  <a:spcPct val="0"/>
                </a:spcBef>
              </a:pPr>
              <a:r>
                <a:rPr lang="en-US" sz="3549">
                  <a:solidFill>
                    <a:srgbClr val="FFFFFF"/>
                  </a:solidFill>
                  <a:latin typeface="DM Sans Bold"/>
                </a:rPr>
                <a:t>05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34333" y="6291853"/>
            <a:ext cx="842477" cy="8424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969"/>
                </a:lnSpc>
                <a:spcBef>
                  <a:spcPct val="0"/>
                </a:spcBef>
              </a:pPr>
              <a:r>
                <a:rPr lang="en-US" sz="3549">
                  <a:solidFill>
                    <a:srgbClr val="FFFFFF"/>
                  </a:solidFill>
                  <a:latin typeface="DM Sans Bold"/>
                </a:rPr>
                <a:t>06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1095156">
            <a:off x="-4098793" y="-4550300"/>
            <a:ext cx="7891968" cy="7891968"/>
          </a:xfrm>
          <a:custGeom>
            <a:avLst/>
            <a:gdLst/>
            <a:ahLst/>
            <a:cxnLst/>
            <a:rect l="l" t="t" r="r" b="b"/>
            <a:pathLst>
              <a:path w="7891968" h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311190" y="4098430"/>
            <a:ext cx="842477" cy="8424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969"/>
                </a:lnSpc>
                <a:spcBef>
                  <a:spcPct val="0"/>
                </a:spcBef>
              </a:pPr>
              <a:r>
                <a:rPr lang="en-US" sz="3549">
                  <a:solidFill>
                    <a:srgbClr val="FFFFFF"/>
                  </a:solidFill>
                  <a:latin typeface="DM Sans Bold"/>
                </a:rPr>
                <a:t>03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54332" y="4101144"/>
            <a:ext cx="842477" cy="8424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969"/>
                </a:lnSpc>
                <a:spcBef>
                  <a:spcPct val="0"/>
                </a:spcBef>
              </a:pPr>
              <a:r>
                <a:rPr lang="en-US" sz="3549">
                  <a:solidFill>
                    <a:srgbClr val="FFFFFF"/>
                  </a:solidFill>
                  <a:latin typeface="DM Sans Bold"/>
                </a:rPr>
                <a:t>04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10435" y="6291853"/>
            <a:ext cx="842477" cy="84247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969"/>
                </a:lnSpc>
                <a:spcBef>
                  <a:spcPct val="0"/>
                </a:spcBef>
              </a:pPr>
              <a:r>
                <a:rPr lang="en-US" sz="3549">
                  <a:solidFill>
                    <a:srgbClr val="FFFFFF"/>
                  </a:solidFill>
                  <a:latin typeface="DM Sans Bold"/>
                </a:rPr>
                <a:t>07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371462" y="2045026"/>
            <a:ext cx="7545077" cy="1367604"/>
            <a:chOff x="0" y="0"/>
            <a:chExt cx="1987181" cy="36019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7181" cy="360192"/>
            </a:xfrm>
            <a:custGeom>
              <a:avLst/>
              <a:gdLst/>
              <a:ahLst/>
              <a:cxnLst/>
              <a:rect l="l" t="t" r="r" b="b"/>
              <a:pathLst>
                <a:path w="1987181" h="360192">
                  <a:moveTo>
                    <a:pt x="34887" y="0"/>
                  </a:moveTo>
                  <a:lnTo>
                    <a:pt x="1952294" y="0"/>
                  </a:lnTo>
                  <a:cubicBezTo>
                    <a:pt x="1961546" y="0"/>
                    <a:pt x="1970420" y="3676"/>
                    <a:pt x="1976962" y="10218"/>
                  </a:cubicBezTo>
                  <a:cubicBezTo>
                    <a:pt x="1983505" y="16761"/>
                    <a:pt x="1987181" y="25634"/>
                    <a:pt x="1987181" y="34887"/>
                  </a:cubicBezTo>
                  <a:lnTo>
                    <a:pt x="1987181" y="325305"/>
                  </a:lnTo>
                  <a:cubicBezTo>
                    <a:pt x="1987181" y="334558"/>
                    <a:pt x="1983505" y="343431"/>
                    <a:pt x="1976962" y="349974"/>
                  </a:cubicBezTo>
                  <a:cubicBezTo>
                    <a:pt x="1970420" y="356516"/>
                    <a:pt x="1961546" y="360192"/>
                    <a:pt x="1952294" y="360192"/>
                  </a:cubicBezTo>
                  <a:lnTo>
                    <a:pt x="34887" y="360192"/>
                  </a:lnTo>
                  <a:cubicBezTo>
                    <a:pt x="25634" y="360192"/>
                    <a:pt x="16761" y="356516"/>
                    <a:pt x="10218" y="349974"/>
                  </a:cubicBezTo>
                  <a:cubicBezTo>
                    <a:pt x="3676" y="343431"/>
                    <a:pt x="0" y="334558"/>
                    <a:pt x="0" y="325305"/>
                  </a:cubicBezTo>
                  <a:lnTo>
                    <a:pt x="0" y="34887"/>
                  </a:lnTo>
                  <a:cubicBezTo>
                    <a:pt x="0" y="25634"/>
                    <a:pt x="3676" y="16761"/>
                    <a:pt x="10218" y="10218"/>
                  </a:cubicBezTo>
                  <a:cubicBezTo>
                    <a:pt x="16761" y="3676"/>
                    <a:pt x="25634" y="0"/>
                    <a:pt x="3488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1987181" cy="36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855"/>
                </a:lnSpc>
                <a:spcBef>
                  <a:spcPct val="0"/>
                </a:spcBef>
              </a:pPr>
              <a:r>
                <a:rPr lang="en-US" sz="6546">
                  <a:solidFill>
                    <a:srgbClr val="2B1511"/>
                  </a:solidFill>
                  <a:latin typeface="Canva Sans Bold"/>
                </a:rPr>
                <a:t>Table of content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1095156">
            <a:off x="14074237" y="7160484"/>
            <a:ext cx="7891968" cy="7891968"/>
          </a:xfrm>
          <a:custGeom>
            <a:avLst/>
            <a:gdLst/>
            <a:ahLst/>
            <a:cxnLst/>
            <a:rect l="l" t="t" r="r" b="b"/>
            <a:pathLst>
              <a:path w="7891968" h="7891968">
                <a:moveTo>
                  <a:pt x="0" y="0"/>
                </a:moveTo>
                <a:lnTo>
                  <a:pt x="7891967" y="0"/>
                </a:lnTo>
                <a:lnTo>
                  <a:pt x="7891967" y="7891967"/>
                </a:lnTo>
                <a:lnTo>
                  <a:pt x="0" y="789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565566" y="5105400"/>
            <a:ext cx="3626299" cy="3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153">
                <a:solidFill>
                  <a:srgbClr val="000000"/>
                </a:solidFill>
                <a:latin typeface="DM Sans"/>
              </a:rPr>
              <a:t>Project Description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967143" y="5105400"/>
            <a:ext cx="3176857" cy="3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153">
                <a:solidFill>
                  <a:srgbClr val="000000"/>
                </a:solidFill>
                <a:latin typeface="DM Sans"/>
              </a:rPr>
              <a:t>Data Overview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90287" y="7425700"/>
            <a:ext cx="3176857" cy="3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153">
                <a:solidFill>
                  <a:srgbClr val="000000"/>
                </a:solidFill>
                <a:latin typeface="DM Sans"/>
              </a:rPr>
              <a:t>Sales Prediction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67143" y="7396267"/>
            <a:ext cx="3176857" cy="72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153">
                <a:solidFill>
                  <a:srgbClr val="000000"/>
                </a:solidFill>
                <a:latin typeface="DM Sans"/>
              </a:rPr>
              <a:t>Customer </a:t>
            </a:r>
          </a:p>
          <a:p>
            <a:pPr algn="ctr">
              <a:lnSpc>
                <a:spcPts val="2994"/>
              </a:lnSpc>
            </a:pPr>
            <a:r>
              <a:rPr lang="en-US" sz="2153">
                <a:solidFill>
                  <a:srgbClr val="000000"/>
                </a:solidFill>
                <a:latin typeface="DM Sans"/>
              </a:rPr>
              <a:t>Segmentation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44000" y="5077003"/>
            <a:ext cx="3176857" cy="72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153">
                <a:solidFill>
                  <a:srgbClr val="000000"/>
                </a:solidFill>
                <a:latin typeface="DM Sans"/>
              </a:rPr>
              <a:t>Exploratory Data Analysis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20857" y="5077003"/>
            <a:ext cx="3176857" cy="3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153">
                <a:solidFill>
                  <a:srgbClr val="000000"/>
                </a:solidFill>
                <a:latin typeface="DM Sans"/>
              </a:rPr>
              <a:t>Descriptive Analysis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414961" y="7425700"/>
            <a:ext cx="2633426" cy="3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153">
                <a:solidFill>
                  <a:srgbClr val="000000"/>
                </a:solidFill>
                <a:latin typeface="DM Sans"/>
              </a:rPr>
              <a:t>Conclusion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3036870" y="-1312917"/>
            <a:ext cx="2625834" cy="262583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752881" y="9161550"/>
            <a:ext cx="2625834" cy="262583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454332" y="6291853"/>
            <a:ext cx="842477" cy="84247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B15E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969"/>
                </a:lnSpc>
                <a:spcBef>
                  <a:spcPct val="0"/>
                </a:spcBef>
              </a:pPr>
              <a:r>
                <a:rPr lang="en-US" sz="3549">
                  <a:solidFill>
                    <a:srgbClr val="FFFFFF"/>
                  </a:solidFill>
                  <a:latin typeface="DM Sans Bold"/>
                </a:rPr>
                <a:t>08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035076" y="7423586"/>
            <a:ext cx="1680987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 dirty="0">
                <a:solidFill>
                  <a:srgbClr val="000000"/>
                </a:solidFill>
                <a:latin typeface="Open Sans"/>
              </a:rPr>
              <a:t>Suggestion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3301" y="5175645"/>
            <a:ext cx="10464525" cy="104645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59287" y="-3766275"/>
            <a:ext cx="12607523" cy="12607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38711" y="2312437"/>
            <a:ext cx="7842561" cy="784256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"/>
              <a:stretch>
                <a:fillRect l="-24712" r="-2471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5652706" y="-1342412"/>
            <a:ext cx="4320933" cy="2371112"/>
          </a:xfrm>
          <a:custGeom>
            <a:avLst/>
            <a:gdLst/>
            <a:ahLst/>
            <a:cxnLst/>
            <a:rect l="l" t="t" r="r" b="b"/>
            <a:pathLst>
              <a:path w="4320933" h="2371112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1781" y="1028700"/>
            <a:ext cx="928801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5"/>
              </a:lnSpc>
              <a:spcBef>
                <a:spcPct val="0"/>
              </a:spcBef>
            </a:pPr>
            <a:r>
              <a:rPr lang="en-US" sz="5429">
                <a:solidFill>
                  <a:srgbClr val="2B1511"/>
                </a:solidFill>
                <a:latin typeface="Canva Sans Bold"/>
              </a:rPr>
              <a:t>1.Project Description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1781" y="2226712"/>
            <a:ext cx="8248364" cy="383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5"/>
              </a:lnSpc>
            </a:pPr>
            <a:r>
              <a:rPr lang="en-US" sz="2885">
                <a:solidFill>
                  <a:srgbClr val="000000"/>
                </a:solidFill>
                <a:latin typeface="DM Sans"/>
              </a:rPr>
              <a:t>The Customer Transaction Analysis project aims to leverage data analytics for data-driven business decision-making. It seeks to understand customer behavior and sales trends to optimize marketing strategies, enhance customer experiences, and predict future sales performance.</a:t>
            </a:r>
          </a:p>
        </p:txBody>
      </p:sp>
      <p:sp>
        <p:nvSpPr>
          <p:cNvPr id="14" name="Freeform 14"/>
          <p:cNvSpPr/>
          <p:nvPr/>
        </p:nvSpPr>
        <p:spPr>
          <a:xfrm>
            <a:off x="-1360469" y="9331122"/>
            <a:ext cx="3924501" cy="2153570"/>
          </a:xfrm>
          <a:custGeom>
            <a:avLst/>
            <a:gdLst/>
            <a:ahLst/>
            <a:cxnLst/>
            <a:rect l="l" t="t" r="r" b="b"/>
            <a:pathLst>
              <a:path w="3924501" h="2153570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68922" y="714172"/>
            <a:ext cx="5703694" cy="1055960"/>
            <a:chOff x="0" y="0"/>
            <a:chExt cx="1502207" cy="278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2207" cy="278113"/>
            </a:xfrm>
            <a:custGeom>
              <a:avLst/>
              <a:gdLst/>
              <a:ahLst/>
              <a:cxnLst/>
              <a:rect l="l" t="t" r="r" b="b"/>
              <a:pathLst>
                <a:path w="1502207" h="278113">
                  <a:moveTo>
                    <a:pt x="46150" y="0"/>
                  </a:moveTo>
                  <a:lnTo>
                    <a:pt x="1456057" y="0"/>
                  </a:lnTo>
                  <a:cubicBezTo>
                    <a:pt x="1468297" y="0"/>
                    <a:pt x="1480036" y="4862"/>
                    <a:pt x="1488690" y="13517"/>
                  </a:cubicBezTo>
                  <a:cubicBezTo>
                    <a:pt x="1497345" y="22172"/>
                    <a:pt x="1502207" y="33910"/>
                    <a:pt x="1502207" y="46150"/>
                  </a:cubicBezTo>
                  <a:lnTo>
                    <a:pt x="1502207" y="231963"/>
                  </a:lnTo>
                  <a:cubicBezTo>
                    <a:pt x="1502207" y="244203"/>
                    <a:pt x="1497345" y="255941"/>
                    <a:pt x="1488690" y="264596"/>
                  </a:cubicBezTo>
                  <a:cubicBezTo>
                    <a:pt x="1480036" y="273251"/>
                    <a:pt x="1468297" y="278113"/>
                    <a:pt x="1456057" y="278113"/>
                  </a:cubicBezTo>
                  <a:lnTo>
                    <a:pt x="46150" y="278113"/>
                  </a:lnTo>
                  <a:cubicBezTo>
                    <a:pt x="20662" y="278113"/>
                    <a:pt x="0" y="257451"/>
                    <a:pt x="0" y="231963"/>
                  </a:cubicBezTo>
                  <a:lnTo>
                    <a:pt x="0" y="46150"/>
                  </a:lnTo>
                  <a:cubicBezTo>
                    <a:pt x="0" y="33910"/>
                    <a:pt x="4862" y="22172"/>
                    <a:pt x="13517" y="13517"/>
                  </a:cubicBezTo>
                  <a:cubicBezTo>
                    <a:pt x="22172" y="4862"/>
                    <a:pt x="33910" y="0"/>
                    <a:pt x="4615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502207" cy="278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935"/>
                </a:lnSpc>
                <a:spcBef>
                  <a:spcPct val="0"/>
                </a:spcBef>
              </a:pPr>
              <a:r>
                <a:rPr lang="en-US" sz="4946">
                  <a:solidFill>
                    <a:srgbClr val="2B1511"/>
                  </a:solidFill>
                  <a:latin typeface="Canva Sans Bold"/>
                </a:rPr>
                <a:t>2. Data Overview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8419140">
            <a:off x="17191449" y="-4380581"/>
            <a:ext cx="2842082" cy="7253346"/>
            <a:chOff x="0" y="0"/>
            <a:chExt cx="660400" cy="1685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685423"/>
            </a:xfrm>
            <a:custGeom>
              <a:avLst/>
              <a:gdLst/>
              <a:ahLst/>
              <a:cxnLst/>
              <a:rect l="l" t="t" r="r" b="b"/>
              <a:pathLst>
                <a:path w="660400" h="1685423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7885"/>
                  </a:cubicBezTo>
                  <a:lnTo>
                    <a:pt x="660400" y="1685423"/>
                  </a:lnTo>
                  <a:lnTo>
                    <a:pt x="0" y="1685423"/>
                  </a:lnTo>
                  <a:lnTo>
                    <a:pt x="0" y="34887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>
                <a:alpha val="4392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8425"/>
              <a:ext cx="660400" cy="1586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8422862">
            <a:off x="14533910" y="-4233670"/>
            <a:ext cx="1338510" cy="5875601"/>
            <a:chOff x="0" y="0"/>
            <a:chExt cx="660400" cy="28989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2898930"/>
            </a:xfrm>
            <a:custGeom>
              <a:avLst/>
              <a:gdLst/>
              <a:ahLst/>
              <a:cxnLst/>
              <a:rect l="l" t="t" r="r" b="b"/>
              <a:pathLst>
                <a:path w="660400" h="289893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4841"/>
                  </a:cubicBezTo>
                  <a:lnTo>
                    <a:pt x="660400" y="2898930"/>
                  </a:lnTo>
                  <a:lnTo>
                    <a:pt x="0" y="2898930"/>
                  </a:lnTo>
                  <a:lnTo>
                    <a:pt x="0" y="37671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98425"/>
              <a:ext cx="660400" cy="2800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8422862">
            <a:off x="15270804" y="-558072"/>
            <a:ext cx="411277" cy="1644511"/>
            <a:chOff x="0" y="0"/>
            <a:chExt cx="660400" cy="26406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2640639"/>
            </a:xfrm>
            <a:custGeom>
              <a:avLst/>
              <a:gdLst/>
              <a:ahLst/>
              <a:cxnLst/>
              <a:rect l="l" t="t" r="r" b="b"/>
              <a:pathLst>
                <a:path w="660400" h="2640639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69104"/>
                  </a:cubicBezTo>
                  <a:lnTo>
                    <a:pt x="660400" y="2640639"/>
                  </a:lnTo>
                  <a:lnTo>
                    <a:pt x="0" y="2640639"/>
                  </a:lnTo>
                  <a:lnTo>
                    <a:pt x="0" y="37078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98425"/>
              <a:ext cx="660400" cy="2542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0699" y="5546133"/>
            <a:ext cx="16560126" cy="3406164"/>
          </a:xfrm>
          <a:custGeom>
            <a:avLst/>
            <a:gdLst/>
            <a:ahLst/>
            <a:cxnLst/>
            <a:rect l="l" t="t" r="r" b="b"/>
            <a:pathLst>
              <a:path w="16560126" h="3406164">
                <a:moveTo>
                  <a:pt x="0" y="0"/>
                </a:moveTo>
                <a:lnTo>
                  <a:pt x="16560126" y="0"/>
                </a:lnTo>
                <a:lnTo>
                  <a:pt x="16560126" y="3406164"/>
                </a:lnTo>
                <a:lnTo>
                  <a:pt x="0" y="3406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" t="-843" r="-249" b="-84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27555" y="1831383"/>
            <a:ext cx="1663289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The dataset contains 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9994 rows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 and 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21 columns, 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with the following key attributes: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Index-based information like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 Order ID, Order Date, Ship Date, Customer ID, Product ID, and Postal Code.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Order-related attributes, including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 Ship Mode, Sales, Quantity, Discount, and Profit.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Customer details such as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 Customer Name, Country, City, State, Region, and Segment.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Product specifics encompass 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Category, Sub-Category, and Product Name.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204284" y="9201150"/>
            <a:ext cx="7609979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Italics"/>
              </a:rPr>
              <a:t>Figure: First 5 rows and several columns of the dataset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582" y="445337"/>
            <a:ext cx="8039824" cy="1163460"/>
            <a:chOff x="0" y="0"/>
            <a:chExt cx="2117484" cy="30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7485" cy="306426"/>
            </a:xfrm>
            <a:custGeom>
              <a:avLst/>
              <a:gdLst/>
              <a:ahLst/>
              <a:cxnLst/>
              <a:rect l="l" t="t" r="r" b="b"/>
              <a:pathLst>
                <a:path w="2117485" h="306426">
                  <a:moveTo>
                    <a:pt x="11555" y="0"/>
                  </a:moveTo>
                  <a:lnTo>
                    <a:pt x="2105929" y="0"/>
                  </a:lnTo>
                  <a:cubicBezTo>
                    <a:pt x="2108994" y="0"/>
                    <a:pt x="2111933" y="1217"/>
                    <a:pt x="2114100" y="3384"/>
                  </a:cubicBezTo>
                  <a:cubicBezTo>
                    <a:pt x="2116267" y="5552"/>
                    <a:pt x="2117485" y="8491"/>
                    <a:pt x="2117485" y="11555"/>
                  </a:cubicBezTo>
                  <a:lnTo>
                    <a:pt x="2117485" y="294870"/>
                  </a:lnTo>
                  <a:cubicBezTo>
                    <a:pt x="2117485" y="297935"/>
                    <a:pt x="2116267" y="300874"/>
                    <a:pt x="2114100" y="303041"/>
                  </a:cubicBezTo>
                  <a:cubicBezTo>
                    <a:pt x="2111933" y="305208"/>
                    <a:pt x="2108994" y="306426"/>
                    <a:pt x="2105929" y="306426"/>
                  </a:cubicBezTo>
                  <a:lnTo>
                    <a:pt x="11555" y="306426"/>
                  </a:lnTo>
                  <a:cubicBezTo>
                    <a:pt x="8491" y="306426"/>
                    <a:pt x="5552" y="305208"/>
                    <a:pt x="3384" y="303041"/>
                  </a:cubicBezTo>
                  <a:cubicBezTo>
                    <a:pt x="1217" y="300874"/>
                    <a:pt x="0" y="297935"/>
                    <a:pt x="0" y="294870"/>
                  </a:cubicBezTo>
                  <a:lnTo>
                    <a:pt x="0" y="11555"/>
                  </a:lnTo>
                  <a:cubicBezTo>
                    <a:pt x="0" y="8491"/>
                    <a:pt x="1217" y="5552"/>
                    <a:pt x="3384" y="3384"/>
                  </a:cubicBezTo>
                  <a:cubicBezTo>
                    <a:pt x="5552" y="1217"/>
                    <a:pt x="8491" y="0"/>
                    <a:pt x="11555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117484" cy="382626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2B1511"/>
                  </a:solidFill>
                  <a:latin typeface="Canva Sans Bold"/>
                </a:rPr>
                <a:t>3. Exploratory Data Analysis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848734" y="8098728"/>
            <a:ext cx="3616106" cy="36161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7582" y="3730921"/>
            <a:ext cx="8039824" cy="5527379"/>
          </a:xfrm>
          <a:custGeom>
            <a:avLst/>
            <a:gdLst/>
            <a:ahLst/>
            <a:cxnLst/>
            <a:rect l="l" t="t" r="r" b="b"/>
            <a:pathLst>
              <a:path w="8039824" h="5527379">
                <a:moveTo>
                  <a:pt x="0" y="0"/>
                </a:moveTo>
                <a:lnTo>
                  <a:pt x="8039823" y="0"/>
                </a:lnTo>
                <a:lnTo>
                  <a:pt x="8039823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22992" y="1655605"/>
            <a:ext cx="8115300" cy="60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</a:pPr>
            <a:r>
              <a:rPr lang="en-US" sz="3322">
                <a:solidFill>
                  <a:srgbClr val="FFFFFF"/>
                </a:solidFill>
                <a:latin typeface="DM Sans Bold"/>
              </a:rPr>
              <a:t>3.1 Orders, Products, and Customers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2992" y="2887522"/>
            <a:ext cx="3095413" cy="60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</a:pPr>
            <a:r>
              <a:rPr lang="en-US" sz="3322">
                <a:solidFill>
                  <a:srgbClr val="FFFAEB"/>
                </a:solidFill>
                <a:latin typeface="DM Sans Bold"/>
              </a:rPr>
              <a:t>3.2 Quantity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2992" y="2396898"/>
            <a:ext cx="1621145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</a:rPr>
              <a:t>There were 5009 orders, 793 distinct customers, and 1862 products  were sold from 2014 to 2017.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98763" y="5086350"/>
            <a:ext cx="8060537" cy="186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9"/>
              </a:lnSpc>
            </a:pPr>
            <a:r>
              <a:rPr lang="en-US" sz="2649" dirty="0">
                <a:solidFill>
                  <a:srgbClr val="000000"/>
                </a:solidFill>
                <a:latin typeface="Open Sans"/>
              </a:rPr>
              <a:t>The most common quantities were 2 and 3, making up about 50% of transactions. Quantities of 4 and 5 were less popular. Quantities higher than 10 were infrequent, occurring in only a few transactions.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582" y="445337"/>
            <a:ext cx="7822658" cy="1163460"/>
            <a:chOff x="0" y="0"/>
            <a:chExt cx="2060288" cy="30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0288" cy="306426"/>
            </a:xfrm>
            <a:custGeom>
              <a:avLst/>
              <a:gdLst/>
              <a:ahLst/>
              <a:cxnLst/>
              <a:rect l="l" t="t" r="r" b="b"/>
              <a:pathLst>
                <a:path w="2060288" h="306426">
                  <a:moveTo>
                    <a:pt x="11876" y="0"/>
                  </a:moveTo>
                  <a:lnTo>
                    <a:pt x="2048412" y="0"/>
                  </a:lnTo>
                  <a:cubicBezTo>
                    <a:pt x="2054971" y="0"/>
                    <a:pt x="2060288" y="5317"/>
                    <a:pt x="2060288" y="11876"/>
                  </a:cubicBezTo>
                  <a:lnTo>
                    <a:pt x="2060288" y="294550"/>
                  </a:lnTo>
                  <a:cubicBezTo>
                    <a:pt x="2060288" y="301109"/>
                    <a:pt x="2054971" y="306426"/>
                    <a:pt x="2048412" y="306426"/>
                  </a:cubicBezTo>
                  <a:lnTo>
                    <a:pt x="11876" y="306426"/>
                  </a:lnTo>
                  <a:cubicBezTo>
                    <a:pt x="5317" y="306426"/>
                    <a:pt x="0" y="301109"/>
                    <a:pt x="0" y="294550"/>
                  </a:cubicBezTo>
                  <a:lnTo>
                    <a:pt x="0" y="11876"/>
                  </a:lnTo>
                  <a:cubicBezTo>
                    <a:pt x="0" y="5317"/>
                    <a:pt x="5317" y="0"/>
                    <a:pt x="1187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060288" cy="382626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31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2B1511"/>
                  </a:solidFill>
                  <a:latin typeface="Canva Sans Bold"/>
                </a:rPr>
                <a:t>3. Exploratory Data Analysis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79947" y="-1808053"/>
            <a:ext cx="3616106" cy="36161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22992" y="2568348"/>
            <a:ext cx="7747247" cy="5173162"/>
          </a:xfrm>
          <a:custGeom>
            <a:avLst/>
            <a:gdLst/>
            <a:ahLst/>
            <a:cxnLst/>
            <a:rect l="l" t="t" r="r" b="b"/>
            <a:pathLst>
              <a:path w="7747247" h="5173162">
                <a:moveTo>
                  <a:pt x="0" y="0"/>
                </a:moveTo>
                <a:lnTo>
                  <a:pt x="7747247" y="0"/>
                </a:lnTo>
                <a:lnTo>
                  <a:pt x="7747247" y="5173162"/>
                </a:lnTo>
                <a:lnTo>
                  <a:pt x="0" y="5173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63238" y="2568348"/>
            <a:ext cx="7496062" cy="5173162"/>
          </a:xfrm>
          <a:custGeom>
            <a:avLst/>
            <a:gdLst/>
            <a:ahLst/>
            <a:cxnLst/>
            <a:rect l="l" t="t" r="r" b="b"/>
            <a:pathLst>
              <a:path w="7496062" h="5173162">
                <a:moveTo>
                  <a:pt x="0" y="0"/>
                </a:moveTo>
                <a:lnTo>
                  <a:pt x="7496062" y="0"/>
                </a:lnTo>
                <a:lnTo>
                  <a:pt x="7496062" y="5173162"/>
                </a:lnTo>
                <a:lnTo>
                  <a:pt x="0" y="5173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2992" y="1731805"/>
            <a:ext cx="2265513" cy="60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</a:pPr>
            <a:r>
              <a:rPr lang="en-US" sz="3322">
                <a:solidFill>
                  <a:srgbClr val="FFFFFF"/>
                </a:solidFill>
                <a:latin typeface="DM Sans Bold"/>
              </a:rPr>
              <a:t>3.3 Sales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7582" y="8241798"/>
            <a:ext cx="7822658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Most products were sold under 10000 USD, especially the sale of nearly 1600 products were less than 2500 USD.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63238" y="1741378"/>
            <a:ext cx="2873971" cy="56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8"/>
              </a:lnSpc>
              <a:spcBef>
                <a:spcPct val="0"/>
              </a:spcBef>
            </a:pPr>
            <a:r>
              <a:rPr lang="en-US" sz="3320">
                <a:solidFill>
                  <a:srgbClr val="FFFFFF"/>
                </a:solidFill>
                <a:latin typeface="DM Sans Bold"/>
              </a:rPr>
              <a:t>3.4 Ship Mode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3238" y="8073390"/>
            <a:ext cx="7647511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Standard Class was the most popular shipping mode, followed by Second Class and First Class respectively. The Same Day option was the least preferred.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295" y="139592"/>
            <a:ext cx="6279938" cy="1105785"/>
            <a:chOff x="0" y="0"/>
            <a:chExt cx="1653976" cy="2912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976" cy="291235"/>
            </a:xfrm>
            <a:custGeom>
              <a:avLst/>
              <a:gdLst/>
              <a:ahLst/>
              <a:cxnLst/>
              <a:rect l="l" t="t" r="r" b="b"/>
              <a:pathLst>
                <a:path w="1653976" h="291235">
                  <a:moveTo>
                    <a:pt x="14794" y="0"/>
                  </a:moveTo>
                  <a:lnTo>
                    <a:pt x="1639182" y="0"/>
                  </a:lnTo>
                  <a:cubicBezTo>
                    <a:pt x="1643106" y="0"/>
                    <a:pt x="1646868" y="1559"/>
                    <a:pt x="1649643" y="4333"/>
                  </a:cubicBezTo>
                  <a:cubicBezTo>
                    <a:pt x="1652417" y="7107"/>
                    <a:pt x="1653976" y="10870"/>
                    <a:pt x="1653976" y="14794"/>
                  </a:cubicBezTo>
                  <a:lnTo>
                    <a:pt x="1653976" y="276442"/>
                  </a:lnTo>
                  <a:cubicBezTo>
                    <a:pt x="1653976" y="284612"/>
                    <a:pt x="1647352" y="291235"/>
                    <a:pt x="1639182" y="291235"/>
                  </a:cubicBezTo>
                  <a:lnTo>
                    <a:pt x="14794" y="291235"/>
                  </a:lnTo>
                  <a:cubicBezTo>
                    <a:pt x="6623" y="291235"/>
                    <a:pt x="0" y="284612"/>
                    <a:pt x="0" y="276442"/>
                  </a:cubicBezTo>
                  <a:lnTo>
                    <a:pt x="0" y="14794"/>
                  </a:lnTo>
                  <a:cubicBezTo>
                    <a:pt x="0" y="6623"/>
                    <a:pt x="6623" y="0"/>
                    <a:pt x="1479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653976" cy="367435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2B1511"/>
                  </a:solidFill>
                  <a:latin typeface="Canva Sans Bold"/>
                </a:rPr>
                <a:t>4. Descriptive Analysis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52256" y="1873151"/>
            <a:ext cx="6091977" cy="5244329"/>
          </a:xfrm>
          <a:custGeom>
            <a:avLst/>
            <a:gdLst/>
            <a:ahLst/>
            <a:cxnLst/>
            <a:rect l="l" t="t" r="r" b="b"/>
            <a:pathLst>
              <a:path w="6091977" h="5244329">
                <a:moveTo>
                  <a:pt x="0" y="0"/>
                </a:moveTo>
                <a:lnTo>
                  <a:pt x="6091977" y="0"/>
                </a:lnTo>
                <a:lnTo>
                  <a:pt x="6091977" y="5244329"/>
                </a:lnTo>
                <a:lnTo>
                  <a:pt x="0" y="524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85948" y="1873151"/>
            <a:ext cx="7570840" cy="5241351"/>
          </a:xfrm>
          <a:custGeom>
            <a:avLst/>
            <a:gdLst/>
            <a:ahLst/>
            <a:cxnLst/>
            <a:rect l="l" t="t" r="r" b="b"/>
            <a:pathLst>
              <a:path w="7570840" h="5241351">
                <a:moveTo>
                  <a:pt x="0" y="0"/>
                </a:moveTo>
                <a:lnTo>
                  <a:pt x="7570840" y="0"/>
                </a:lnTo>
                <a:lnTo>
                  <a:pt x="7570840" y="5241350"/>
                </a:lnTo>
                <a:lnTo>
                  <a:pt x="0" y="524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2256" y="1140602"/>
            <a:ext cx="5238076" cy="59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222">
                <a:solidFill>
                  <a:srgbClr val="A44F30"/>
                </a:solidFill>
                <a:latin typeface="DM Sans Bold"/>
              </a:rPr>
              <a:t>4.1 Total Orders by States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4295" y="7861300"/>
            <a:ext cx="6980980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"/>
              </a:rPr>
              <a:t>Shopping activities were highly frequent in large states, particularly </a:t>
            </a:r>
            <a:r>
              <a:rPr lang="en-US" sz="2199" dirty="0">
                <a:solidFill>
                  <a:srgbClr val="000000"/>
                </a:solidFill>
                <a:latin typeface="Open Sans Bold"/>
              </a:rPr>
              <a:t>California, New York, and Texas </a:t>
            </a:r>
            <a:r>
              <a:rPr lang="en-US" sz="2199" dirty="0">
                <a:solidFill>
                  <a:srgbClr val="000000"/>
                </a:solidFill>
                <a:latin typeface="Open Sans"/>
              </a:rPr>
              <a:t>respectively. The remaining states had a small number of orders. </a:t>
            </a:r>
          </a:p>
          <a:p>
            <a:pPr algn="just"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69207" y="1169177"/>
            <a:ext cx="7787580" cy="56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A44F30"/>
                </a:solidFill>
                <a:latin typeface="DM Sans Bold"/>
              </a:rPr>
              <a:t>4.2 Total Orders by Quarters and Years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5948" y="7861300"/>
            <a:ext cx="7570840" cy="76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Open Sans"/>
              </a:rPr>
              <a:t>Customer </a:t>
            </a:r>
            <a:r>
              <a:rPr lang="en-US" sz="2199" dirty="0">
                <a:solidFill>
                  <a:srgbClr val="000000"/>
                </a:solidFill>
                <a:latin typeface="Open Sans Bold"/>
              </a:rPr>
              <a:t>shopping activity tends to increase towards the end of the year.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295" y="53867"/>
            <a:ext cx="6279938" cy="1105785"/>
            <a:chOff x="0" y="0"/>
            <a:chExt cx="1653976" cy="2912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976" cy="291235"/>
            </a:xfrm>
            <a:custGeom>
              <a:avLst/>
              <a:gdLst/>
              <a:ahLst/>
              <a:cxnLst/>
              <a:rect l="l" t="t" r="r" b="b"/>
              <a:pathLst>
                <a:path w="1653976" h="291235">
                  <a:moveTo>
                    <a:pt x="14794" y="0"/>
                  </a:moveTo>
                  <a:lnTo>
                    <a:pt x="1639182" y="0"/>
                  </a:lnTo>
                  <a:cubicBezTo>
                    <a:pt x="1643106" y="0"/>
                    <a:pt x="1646868" y="1559"/>
                    <a:pt x="1649643" y="4333"/>
                  </a:cubicBezTo>
                  <a:cubicBezTo>
                    <a:pt x="1652417" y="7107"/>
                    <a:pt x="1653976" y="10870"/>
                    <a:pt x="1653976" y="14794"/>
                  </a:cubicBezTo>
                  <a:lnTo>
                    <a:pt x="1653976" y="276442"/>
                  </a:lnTo>
                  <a:cubicBezTo>
                    <a:pt x="1653976" y="284612"/>
                    <a:pt x="1647352" y="291235"/>
                    <a:pt x="1639182" y="291235"/>
                  </a:cubicBezTo>
                  <a:lnTo>
                    <a:pt x="14794" y="291235"/>
                  </a:lnTo>
                  <a:cubicBezTo>
                    <a:pt x="6623" y="291235"/>
                    <a:pt x="0" y="284612"/>
                    <a:pt x="0" y="276442"/>
                  </a:cubicBezTo>
                  <a:lnTo>
                    <a:pt x="0" y="14794"/>
                  </a:lnTo>
                  <a:cubicBezTo>
                    <a:pt x="0" y="6623"/>
                    <a:pt x="6623" y="0"/>
                    <a:pt x="1479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653976" cy="367435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2B1511"/>
                  </a:solidFill>
                  <a:latin typeface="Canva Sans Bold"/>
                </a:rPr>
                <a:t>4. Descriptive Analysis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64295" y="1873151"/>
            <a:ext cx="7543704" cy="5024895"/>
          </a:xfrm>
          <a:custGeom>
            <a:avLst/>
            <a:gdLst/>
            <a:ahLst/>
            <a:cxnLst/>
            <a:rect l="l" t="t" r="r" b="b"/>
            <a:pathLst>
              <a:path w="7543704" h="5024895">
                <a:moveTo>
                  <a:pt x="0" y="0"/>
                </a:moveTo>
                <a:lnTo>
                  <a:pt x="7543703" y="0"/>
                </a:lnTo>
                <a:lnTo>
                  <a:pt x="7543703" y="5024895"/>
                </a:lnTo>
                <a:lnTo>
                  <a:pt x="0" y="5024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40893" y="1873151"/>
            <a:ext cx="7009025" cy="5024895"/>
          </a:xfrm>
          <a:custGeom>
            <a:avLst/>
            <a:gdLst/>
            <a:ahLst/>
            <a:cxnLst/>
            <a:rect l="l" t="t" r="r" b="b"/>
            <a:pathLst>
              <a:path w="7009025" h="5024895">
                <a:moveTo>
                  <a:pt x="0" y="0"/>
                </a:moveTo>
                <a:lnTo>
                  <a:pt x="7009024" y="0"/>
                </a:lnTo>
                <a:lnTo>
                  <a:pt x="7009024" y="5024895"/>
                </a:lnTo>
                <a:lnTo>
                  <a:pt x="0" y="5024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340893" y="1169177"/>
            <a:ext cx="6844209" cy="56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sz="3219">
                <a:solidFill>
                  <a:srgbClr val="A44F30"/>
                </a:solidFill>
                <a:latin typeface="DM Sans Bold"/>
              </a:rPr>
              <a:t>4.4 Profit by Quarter and Category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2256" y="1140602"/>
            <a:ext cx="6414677" cy="59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222">
                <a:solidFill>
                  <a:srgbClr val="A44F30"/>
                </a:solidFill>
                <a:latin typeface="DM Sans Bold"/>
              </a:rPr>
              <a:t>4.3 Sales over months and years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40893" y="7785459"/>
            <a:ext cx="7513077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Customers </a:t>
            </a:r>
            <a:r>
              <a:rPr lang="en-US" sz="2000">
                <a:solidFill>
                  <a:srgbClr val="000000"/>
                </a:solidFill>
                <a:latin typeface="Open Sans Bold"/>
              </a:rPr>
              <a:t>prefer Technology over Office Supplies and Furniture.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295" y="7547016"/>
            <a:ext cx="7543704" cy="109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2100" dirty="0">
                <a:solidFill>
                  <a:srgbClr val="000000"/>
                </a:solidFill>
                <a:latin typeface="Open Sans Bold"/>
              </a:rPr>
              <a:t> year-end rise in customer spending, with lower shopping activity in the first half of the year.</a:t>
            </a:r>
          </a:p>
          <a:p>
            <a:pPr algn="just">
              <a:lnSpc>
                <a:spcPts val="2940"/>
              </a:lnSpc>
            </a:pPr>
            <a:endParaRPr lang="en-US" sz="2100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295" y="139592"/>
            <a:ext cx="6279938" cy="1105785"/>
            <a:chOff x="0" y="0"/>
            <a:chExt cx="1653976" cy="2912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976" cy="291235"/>
            </a:xfrm>
            <a:custGeom>
              <a:avLst/>
              <a:gdLst/>
              <a:ahLst/>
              <a:cxnLst/>
              <a:rect l="l" t="t" r="r" b="b"/>
              <a:pathLst>
                <a:path w="1653976" h="291235">
                  <a:moveTo>
                    <a:pt x="14794" y="0"/>
                  </a:moveTo>
                  <a:lnTo>
                    <a:pt x="1639182" y="0"/>
                  </a:lnTo>
                  <a:cubicBezTo>
                    <a:pt x="1643106" y="0"/>
                    <a:pt x="1646868" y="1559"/>
                    <a:pt x="1649643" y="4333"/>
                  </a:cubicBezTo>
                  <a:cubicBezTo>
                    <a:pt x="1652417" y="7107"/>
                    <a:pt x="1653976" y="10870"/>
                    <a:pt x="1653976" y="14794"/>
                  </a:cubicBezTo>
                  <a:lnTo>
                    <a:pt x="1653976" y="276442"/>
                  </a:lnTo>
                  <a:cubicBezTo>
                    <a:pt x="1653976" y="284612"/>
                    <a:pt x="1647352" y="291235"/>
                    <a:pt x="1639182" y="291235"/>
                  </a:cubicBezTo>
                  <a:lnTo>
                    <a:pt x="14794" y="291235"/>
                  </a:lnTo>
                  <a:cubicBezTo>
                    <a:pt x="6623" y="291235"/>
                    <a:pt x="0" y="284612"/>
                    <a:pt x="0" y="276442"/>
                  </a:cubicBezTo>
                  <a:lnTo>
                    <a:pt x="0" y="14794"/>
                  </a:lnTo>
                  <a:cubicBezTo>
                    <a:pt x="0" y="6623"/>
                    <a:pt x="6623" y="0"/>
                    <a:pt x="1479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653976" cy="367435"/>
            </a:xfrm>
            <a:prstGeom prst="rect">
              <a:avLst/>
            </a:prstGeom>
          </p:spPr>
          <p:txBody>
            <a:bodyPr lIns="215900" tIns="215900" rIns="215900" bIns="215900" rtlCol="0" anchor="ctr"/>
            <a:lstStyle/>
            <a:p>
              <a:pPr marL="0" lvl="0" indent="0"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2B1511"/>
                  </a:solidFill>
                  <a:latin typeface="Canva Sans Bold"/>
                </a:rPr>
                <a:t>4. Descriptive Analysis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8422862">
            <a:off x="17618745" y="-4138097"/>
            <a:ext cx="1338510" cy="5875601"/>
            <a:chOff x="0" y="0"/>
            <a:chExt cx="660400" cy="2898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2898930"/>
            </a:xfrm>
            <a:custGeom>
              <a:avLst/>
              <a:gdLst/>
              <a:ahLst/>
              <a:cxnLst/>
              <a:rect l="l" t="t" r="r" b="b"/>
              <a:pathLst>
                <a:path w="660400" h="289893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74841"/>
                  </a:cubicBezTo>
                  <a:lnTo>
                    <a:pt x="660400" y="2898930"/>
                  </a:lnTo>
                  <a:lnTo>
                    <a:pt x="0" y="2898930"/>
                  </a:lnTo>
                  <a:lnTo>
                    <a:pt x="0" y="376714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8425"/>
              <a:ext cx="660400" cy="2800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4295" y="2197743"/>
            <a:ext cx="8779705" cy="7675426"/>
          </a:xfrm>
          <a:custGeom>
            <a:avLst/>
            <a:gdLst/>
            <a:ahLst/>
            <a:cxnLst/>
            <a:rect l="l" t="t" r="r" b="b"/>
            <a:pathLst>
              <a:path w="8779705" h="7675426">
                <a:moveTo>
                  <a:pt x="0" y="0"/>
                </a:moveTo>
                <a:lnTo>
                  <a:pt x="8779705" y="0"/>
                </a:lnTo>
                <a:lnTo>
                  <a:pt x="8779705" y="7675425"/>
                </a:lnTo>
                <a:lnTo>
                  <a:pt x="0" y="7675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4295" y="1140602"/>
            <a:ext cx="6789167" cy="59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222">
                <a:solidFill>
                  <a:srgbClr val="A44F30"/>
                </a:solidFill>
                <a:latin typeface="DM Sans Bold"/>
              </a:rPr>
              <a:t>4.5 Time delivery by Ship Mode</a:t>
            </a:r>
          </a:p>
        </p:txBody>
      </p:sp>
      <p:grpSp>
        <p:nvGrpSpPr>
          <p:cNvPr id="10" name="Group 10"/>
          <p:cNvGrpSpPr/>
          <p:nvPr/>
        </p:nvGrpSpPr>
        <p:grpSpPr>
          <a:xfrm rot="-8419140">
            <a:off x="18407108" y="-4062343"/>
            <a:ext cx="2842082" cy="7253346"/>
            <a:chOff x="0" y="0"/>
            <a:chExt cx="660400" cy="16854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1685423"/>
            </a:xfrm>
            <a:custGeom>
              <a:avLst/>
              <a:gdLst/>
              <a:ahLst/>
              <a:cxnLst/>
              <a:rect l="l" t="t" r="r" b="b"/>
              <a:pathLst>
                <a:path w="660400" h="1685423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7885"/>
                  </a:cubicBezTo>
                  <a:lnTo>
                    <a:pt x="660400" y="1685423"/>
                  </a:lnTo>
                  <a:lnTo>
                    <a:pt x="0" y="1685423"/>
                  </a:lnTo>
                  <a:lnTo>
                    <a:pt x="0" y="34887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0B15E">
                <a:alpha val="4392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8425"/>
              <a:ext cx="660400" cy="1586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73012" y="5105400"/>
            <a:ext cx="8244742" cy="126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443">
                <a:solidFill>
                  <a:srgbClr val="000000"/>
                </a:solidFill>
                <a:latin typeface="Open Sans"/>
              </a:rPr>
              <a:t>The Standard Class, with a delivery time of 4 to 7 days, was the most frequently chosen shipping mode compared to Same Day, First Class, and Second Class.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806</Words>
  <Application>Microsoft Office PowerPoint</Application>
  <PresentationFormat>Custom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Canva Sans Bold</vt:lpstr>
      <vt:lpstr>Open Sans Bold</vt:lpstr>
      <vt:lpstr>DM Sans Bold</vt:lpstr>
      <vt:lpstr>DM Sans</vt:lpstr>
      <vt:lpstr>Open Sans Italics</vt:lpstr>
      <vt:lpstr>Calibri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Transaction Analysis</dc:title>
  <cp:lastModifiedBy>Võ Thúy Hằng Nguyễn</cp:lastModifiedBy>
  <cp:revision>3</cp:revision>
  <dcterms:created xsi:type="dcterms:W3CDTF">2006-08-16T00:00:00Z</dcterms:created>
  <dcterms:modified xsi:type="dcterms:W3CDTF">2023-11-08T10:37:57Z</dcterms:modified>
  <dc:identifier>DAFyyxPlUv0</dc:identifier>
</cp:coreProperties>
</file>